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embeddedFontLst>
    <p:embeddedFont>
      <p:font typeface="Sora Medium"/>
      <p:regular r:id="rId19"/>
    </p:embeddedFont>
    <p:embeddedFont>
      <p:font typeface="Sora Medium"/>
      <p:regular r:id="rId20"/>
    </p:embeddedFont>
    <p:embeddedFont>
      <p:font typeface="Noto Sans TC"/>
      <p:regular r:id="rId21"/>
    </p:embeddedFont>
    <p:embeddedFont>
      <p:font typeface="Noto Sans TC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36481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Acquisition Automatique de Données pour les Groupes de Travail 3GPP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1133951" y="3377684"/>
            <a:ext cx="1270265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Tableau de Bord et Gestion des Documents Techniques.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793790" y="3122533"/>
            <a:ext cx="30480" cy="963811"/>
          </a:xfrm>
          <a:prstGeom prst="rect">
            <a:avLst/>
          </a:prstGeom>
          <a:solidFill>
            <a:srgbClr val="97B8FF"/>
          </a:solidFill>
          <a:ln/>
        </p:spPr>
      </p:sp>
      <p:sp>
        <p:nvSpPr>
          <p:cNvPr id="7" name="Shape 4"/>
          <p:cNvSpPr/>
          <p:nvPr/>
        </p:nvSpPr>
        <p:spPr>
          <a:xfrm>
            <a:off x="793790" y="5603081"/>
            <a:ext cx="13042821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8" name="Shape 5"/>
          <p:cNvSpPr/>
          <p:nvPr/>
        </p:nvSpPr>
        <p:spPr>
          <a:xfrm>
            <a:off x="3318986" y="4922639"/>
            <a:ext cx="30480" cy="680442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9" name="Shape 6"/>
          <p:cNvSpPr/>
          <p:nvPr/>
        </p:nvSpPr>
        <p:spPr>
          <a:xfrm>
            <a:off x="3079075" y="534793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0" name="Text 7"/>
          <p:cNvSpPr/>
          <p:nvPr/>
        </p:nvSpPr>
        <p:spPr>
          <a:xfrm>
            <a:off x="3164145" y="539043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1916668" y="43414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Amina Boudjema</a:t>
            </a:r>
            <a:endParaRPr lang="en-US" sz="2200" dirty="0"/>
          </a:p>
        </p:txBody>
      </p:sp>
      <p:sp>
        <p:nvSpPr>
          <p:cNvPr id="12" name="Shape 9"/>
          <p:cNvSpPr/>
          <p:nvPr/>
        </p:nvSpPr>
        <p:spPr>
          <a:xfrm>
            <a:off x="5972889" y="5603081"/>
            <a:ext cx="30480" cy="680442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13" name="Shape 10"/>
          <p:cNvSpPr/>
          <p:nvPr/>
        </p:nvSpPr>
        <p:spPr>
          <a:xfrm>
            <a:off x="5732978" y="534793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5818049" y="539043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4570571" y="65103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Sadia Cisse</a:t>
            </a:r>
            <a:endParaRPr lang="en-US" sz="2200" dirty="0"/>
          </a:p>
        </p:txBody>
      </p:sp>
      <p:sp>
        <p:nvSpPr>
          <p:cNvPr id="16" name="Shape 13"/>
          <p:cNvSpPr/>
          <p:nvPr/>
        </p:nvSpPr>
        <p:spPr>
          <a:xfrm>
            <a:off x="8626793" y="4922639"/>
            <a:ext cx="30480" cy="680442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17" name="Shape 14"/>
          <p:cNvSpPr/>
          <p:nvPr/>
        </p:nvSpPr>
        <p:spPr>
          <a:xfrm>
            <a:off x="8386882" y="534793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8" name="Text 15"/>
          <p:cNvSpPr/>
          <p:nvPr/>
        </p:nvSpPr>
        <p:spPr>
          <a:xfrm>
            <a:off x="8471952" y="539043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9" name="Text 16"/>
          <p:cNvSpPr/>
          <p:nvPr/>
        </p:nvSpPr>
        <p:spPr>
          <a:xfrm>
            <a:off x="7224474" y="43414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Awa Ba</a:t>
            </a:r>
            <a:endParaRPr lang="en-US" sz="2200" dirty="0"/>
          </a:p>
        </p:txBody>
      </p:sp>
      <p:sp>
        <p:nvSpPr>
          <p:cNvPr id="20" name="Shape 17"/>
          <p:cNvSpPr/>
          <p:nvPr/>
        </p:nvSpPr>
        <p:spPr>
          <a:xfrm>
            <a:off x="11280696" y="5603081"/>
            <a:ext cx="30480" cy="680442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21" name="Shape 18"/>
          <p:cNvSpPr/>
          <p:nvPr/>
        </p:nvSpPr>
        <p:spPr>
          <a:xfrm>
            <a:off x="11040785" y="534793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22" name="Text 19"/>
          <p:cNvSpPr/>
          <p:nvPr/>
        </p:nvSpPr>
        <p:spPr>
          <a:xfrm>
            <a:off x="11125855" y="539043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650" dirty="0"/>
          </a:p>
        </p:txBody>
      </p:sp>
      <p:sp>
        <p:nvSpPr>
          <p:cNvPr id="23" name="Text 20"/>
          <p:cNvSpPr/>
          <p:nvPr/>
        </p:nvSpPr>
        <p:spPr>
          <a:xfrm>
            <a:off x="9878378" y="65103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Mohamed Diop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4855" y="586026"/>
            <a:ext cx="13140690" cy="1330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Nombre de document selon le lieu de provenance</a:t>
            </a:r>
            <a:endParaRPr lang="en-US" sz="4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4855" y="2341840"/>
            <a:ext cx="10050542" cy="53016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476143"/>
            <a:ext cx="103348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Conclusion et Pistes d'Amélioration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52508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Ce projet a permis la création d'une base de données robuste et d'un tableau de bord interactif, automatisant efficacement l'acquisition et l'analyse des données.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5060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Amélioration de la classification des documents par thèmes.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9482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Optimisation des algorithmes de résumé.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39043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Intégration de nouvelles sources de données.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37623"/>
            <a:ext cx="64914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Questions &amp; Réponses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000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Nous sommes à votre disposition pour répondre à toutes vos questions. Voici quelques questions fréquemment posées 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7180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Question :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Comment puis-je accéder à la base de données ?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602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Réponse :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Vous pouvez accéder à la base de données via l'interface web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024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Question :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Comment puis-je exporter les données au format Excel ?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04467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Réponse :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Vous pouvez exporter les données en cliquant sur le bouton "Exporter en Excel" dans le tableau de bord.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4868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Question :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Comment puis-je suivre l'état des tâches en temps réel ?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9290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Réponse :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Vous pouvez suivre l'état des tâches dans la section "Suivi en Temps Réel" du tableau de bord.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85464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415873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6" name="Text 3"/>
          <p:cNvSpPr/>
          <p:nvPr/>
        </p:nvSpPr>
        <p:spPr>
          <a:xfrm>
            <a:off x="878860" y="420123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530906" y="41587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Contexte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530906" y="4649153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Le 3GPP produit beaucoup de documents techniques.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415873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0" name="Text 7"/>
          <p:cNvSpPr/>
          <p:nvPr/>
        </p:nvSpPr>
        <p:spPr>
          <a:xfrm>
            <a:off x="5302032" y="420123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5954078" y="41587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Problématique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954078" y="4649153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Automatiser l'acquisition et l'analyse des documents.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640133" y="415873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9725204" y="420123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0377249" y="41587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Objectifs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377249" y="4649153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Développer un tableau de bord interactif.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56473"/>
            <a:ext cx="68110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Architecture Technique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Backend: Django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1337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Framework Python pour l'application web.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ORM pour la gestion de la base de données.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SQLite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11337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Base de données légère pour stocker les documents.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504324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Simple et rapide pour les projets de petite envergure.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2067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Frontend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72067" y="411337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Tableau de bord interactif pour visualiser les données.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2675334"/>
            <a:ext cx="4919305" cy="287881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988463"/>
            <a:ext cx="63269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Collecte des Données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280190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6" name="Text 2"/>
          <p:cNvSpPr/>
          <p:nvPr/>
        </p:nvSpPr>
        <p:spPr>
          <a:xfrm>
            <a:off x="6507004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Script de Collecte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507004" y="3754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Téléchargement des fichiers depuis les serveurs FTP.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867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9" name="Text 5"/>
          <p:cNvSpPr/>
          <p:nvPr/>
        </p:nvSpPr>
        <p:spPr>
          <a:xfrm>
            <a:off x="10398681" y="3264218"/>
            <a:ext cx="28995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Extraction des Liens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398681" y="3754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Extraction des liens des fichiers Excel (TDoc).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280190" y="493406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12" name="Text 8"/>
          <p:cNvSpPr/>
          <p:nvPr/>
        </p:nvSpPr>
        <p:spPr>
          <a:xfrm>
            <a:off x="6507004" y="5160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Multithreading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6507004" y="56513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Accélération du processus de collecte.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85555"/>
            <a:ext cx="92167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Extraction et Résumé avec Groq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534495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781913"/>
            <a:ext cx="389393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Large Language Model (LLM)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626662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Groq est utilisé pour extraire et résumer.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357" y="4534495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57819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Performance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68171" y="6272332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Optimisé pour le traitement de texte à grande échelle.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8924" y="4534495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7819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Fonctionnalités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272332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Résumé automatique et classification par thèmes.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6394" y="531495"/>
            <a:ext cx="12467868" cy="603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Mise en place et méthodes d'exécutions de Django</a:t>
            </a:r>
            <a:endParaRPr lang="en-US" sz="3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6394" y="1642705"/>
            <a:ext cx="7097554" cy="58418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408212" y="1599248"/>
            <a:ext cx="2553295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607" y="2815233"/>
            <a:ext cx="4919186" cy="259901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8722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Gestion des Tâches avec Django-Q</a:t>
            </a:r>
            <a:endParaRPr lang="en-US" sz="44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629978"/>
            <a:ext cx="566976" cy="56697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4423767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Lancement des Tâches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793790" y="5268516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Démarrer le traitement des données.</a:t>
            </a:r>
            <a:endParaRPr lang="en-US" sz="17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904" y="3629978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3425904" y="4423767"/>
            <a:ext cx="22920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Arrêt des Tâches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3425904" y="5268516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Possibilité d'arrêter le traitement en cours.</a:t>
            </a:r>
            <a:endParaRPr lang="en-US" sz="17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8138" y="3629978"/>
            <a:ext cx="566976" cy="56697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058138" y="4423767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Suivi en Temps Réel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6058138" y="5268516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Affichage de l'état des tâches.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536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6991" y="2995017"/>
            <a:ext cx="6368772" cy="613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Création de la Table Excel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907733" y="3902750"/>
            <a:ext cx="22860" cy="3785354"/>
          </a:xfrm>
          <a:prstGeom prst="roundRect">
            <a:avLst>
              <a:gd name="adj" fmla="val 128802"/>
            </a:avLst>
          </a:prstGeom>
          <a:solidFill>
            <a:srgbClr val="3F3F44"/>
          </a:solidFill>
          <a:ln/>
        </p:spPr>
      </p:sp>
      <p:sp>
        <p:nvSpPr>
          <p:cNvPr id="5" name="Shape 2"/>
          <p:cNvSpPr/>
          <p:nvPr/>
        </p:nvSpPr>
        <p:spPr>
          <a:xfrm>
            <a:off x="1105674" y="4332803"/>
            <a:ext cx="588764" cy="22860"/>
          </a:xfrm>
          <a:prstGeom prst="roundRect">
            <a:avLst>
              <a:gd name="adj" fmla="val 128802"/>
            </a:avLst>
          </a:prstGeom>
          <a:solidFill>
            <a:srgbClr val="3F3F44"/>
          </a:solidFill>
          <a:ln/>
        </p:spPr>
      </p:sp>
      <p:sp>
        <p:nvSpPr>
          <p:cNvPr id="6" name="Shape 3"/>
          <p:cNvSpPr/>
          <p:nvPr/>
        </p:nvSpPr>
        <p:spPr>
          <a:xfrm>
            <a:off x="686931" y="4123492"/>
            <a:ext cx="441603" cy="441603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7" name="Text 4"/>
          <p:cNvSpPr/>
          <p:nvPr/>
        </p:nvSpPr>
        <p:spPr>
          <a:xfrm>
            <a:off x="760512" y="4160222"/>
            <a:ext cx="294323" cy="368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1889284" y="4098965"/>
            <a:ext cx="2453640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Problème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889284" y="4523423"/>
            <a:ext cx="12054126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Créer une table Excel cliquable depuis l'interface.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105674" y="5659993"/>
            <a:ext cx="588764" cy="22860"/>
          </a:xfrm>
          <a:prstGeom prst="roundRect">
            <a:avLst>
              <a:gd name="adj" fmla="val 128802"/>
            </a:avLst>
          </a:prstGeom>
          <a:solidFill>
            <a:srgbClr val="3F3F44"/>
          </a:solidFill>
          <a:ln/>
        </p:spPr>
      </p:sp>
      <p:sp>
        <p:nvSpPr>
          <p:cNvPr id="11" name="Shape 8"/>
          <p:cNvSpPr/>
          <p:nvPr/>
        </p:nvSpPr>
        <p:spPr>
          <a:xfrm>
            <a:off x="686931" y="5450681"/>
            <a:ext cx="441603" cy="441603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2" name="Text 9"/>
          <p:cNvSpPr/>
          <p:nvPr/>
        </p:nvSpPr>
        <p:spPr>
          <a:xfrm>
            <a:off x="760512" y="5487412"/>
            <a:ext cx="294323" cy="368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1889284" y="5426154"/>
            <a:ext cx="2453640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Solution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1889284" y="5850612"/>
            <a:ext cx="12054126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Utilisation de javascript pour générer le fichier Excel.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105674" y="6987183"/>
            <a:ext cx="588764" cy="22860"/>
          </a:xfrm>
          <a:prstGeom prst="roundRect">
            <a:avLst>
              <a:gd name="adj" fmla="val 128802"/>
            </a:avLst>
          </a:prstGeom>
          <a:solidFill>
            <a:srgbClr val="3F3F44"/>
          </a:solidFill>
          <a:ln/>
        </p:spPr>
      </p:sp>
      <p:sp>
        <p:nvSpPr>
          <p:cNvPr id="16" name="Shape 13"/>
          <p:cNvSpPr/>
          <p:nvPr/>
        </p:nvSpPr>
        <p:spPr>
          <a:xfrm>
            <a:off x="686931" y="6777871"/>
            <a:ext cx="441603" cy="441603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7" name="Text 14"/>
          <p:cNvSpPr/>
          <p:nvPr/>
        </p:nvSpPr>
        <p:spPr>
          <a:xfrm>
            <a:off x="760512" y="6814602"/>
            <a:ext cx="294323" cy="368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1889284" y="6753344"/>
            <a:ext cx="2453640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Intégration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1889284" y="7177802"/>
            <a:ext cx="12054126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Bouton pour télécharger les données au format Excel.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681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Tableau de Bord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717125"/>
            <a:ext cx="211562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Statistiques Globales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561874"/>
            <a:ext cx="21156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Nombre total de documents.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573" y="3316843"/>
            <a:ext cx="2644735" cy="264473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870008" y="3669625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4"/>
          <p:cNvSpPr/>
          <p:nvPr/>
        </p:nvSpPr>
        <p:spPr>
          <a:xfrm>
            <a:off x="6234470" y="2717125"/>
            <a:ext cx="211574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Suivi en Temps Réel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234470" y="3561874"/>
            <a:ext cx="211574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Tâches en cours et progression.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573" y="3316843"/>
            <a:ext cx="2644735" cy="264473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159573" y="3894773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7"/>
          <p:cNvSpPr/>
          <p:nvPr/>
        </p:nvSpPr>
        <p:spPr>
          <a:xfrm>
            <a:off x="6234470" y="4627840"/>
            <a:ext cx="211574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Visualisation des Données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6234470" y="5472589"/>
            <a:ext cx="211574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Graphiques et filtres pour les documents.</a:t>
            </a:r>
            <a:endParaRPr lang="en-US" sz="17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9573" y="3316843"/>
            <a:ext cx="2644735" cy="264473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4934426" y="518433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0"/>
          <p:cNvSpPr/>
          <p:nvPr/>
        </p:nvSpPr>
        <p:spPr>
          <a:xfrm>
            <a:off x="793790" y="4809292"/>
            <a:ext cx="211562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Exportation des Données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793790" y="5654040"/>
            <a:ext cx="21156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Possibilité d'exporter en Excel.</a:t>
            </a:r>
            <a:endParaRPr lang="en-US" sz="1750" dirty="0"/>
          </a:p>
        </p:txBody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9573" y="3316843"/>
            <a:ext cx="2644735" cy="2644735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3644860" y="495919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2025-03-14T06:19:41Z</dcterms:created>
  <dcterms:modified xsi:type="dcterms:W3CDTF">2025-03-14T06:19:41Z</dcterms:modified>
</cp:coreProperties>
</file>